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4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5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6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7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8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  <p:sldMasterId id="2147483736" r:id="rId2"/>
    <p:sldMasterId id="2147483748" r:id="rId3"/>
    <p:sldMasterId id="2147483778" r:id="rId4"/>
    <p:sldMasterId id="2147483795" r:id="rId5"/>
    <p:sldMasterId id="2147483813" r:id="rId6"/>
    <p:sldMasterId id="2147483831" r:id="rId7"/>
    <p:sldMasterId id="2147483843" r:id="rId8"/>
    <p:sldMasterId id="2147483861" r:id="rId9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6" r:id="rId18"/>
    <p:sldId id="269" r:id="rId19"/>
    <p:sldId id="267" r:id="rId20"/>
    <p:sldId id="268" r:id="rId21"/>
    <p:sldId id="27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83772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5313492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941819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5779206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0844845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197354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381407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8970051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0529277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3619066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7098575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58412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725377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642771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72980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570589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581967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9397355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5949272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6557087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4517226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80996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6158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380246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276632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3534577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2038076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8996835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6587361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5122113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00950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8712863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29587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723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2989988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9612107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0362745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4859577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3144561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442453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30524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834048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71135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87981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57228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878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430378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776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1410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65916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0150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1808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53718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81465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7411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4173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840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1104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6024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09350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1802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99180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0234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525144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33279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01855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690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161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657413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069918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174866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981968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313608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599144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88211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315989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86678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8708665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25015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24561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35043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2293226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247088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7998252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8906432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311806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0330658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583570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502874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23095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5985740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6193205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247770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216175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576033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038201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576108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0102542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502084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2469449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01717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9508932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7636808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8084094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99288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9994744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4576313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632101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12182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5744173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667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6243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8096386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7431415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76221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3542185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0454483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491502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763142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7128964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4912673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9864563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68588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543567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43637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7853027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274817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9240819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1627077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828938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3527976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8153803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2709115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88083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4.jp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image" Target="../media/image5.jpg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58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slideLayout" Target="../slideLayouts/slideLayout72.xml"/><Relationship Id="rId2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71.xm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65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Relationship Id="rId22" Type="http://schemas.openxmlformats.org/officeDocument/2006/relationships/image" Target="../media/image10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17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4.xml"/><Relationship Id="rId16" Type="http://schemas.openxmlformats.org/officeDocument/2006/relationships/slideLayout" Target="../slideLayouts/slideLayout88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2.xml"/><Relationship Id="rId19" Type="http://schemas.openxmlformats.org/officeDocument/2006/relationships/image" Target="../media/image11.png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slideLayout" Target="../slideLayouts/slideLayout130.xml"/><Relationship Id="rId18" Type="http://schemas.openxmlformats.org/officeDocument/2006/relationships/theme" Target="../theme/theme9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slideLayout" Target="../slideLayouts/slideLayout129.xml"/><Relationship Id="rId17" Type="http://schemas.openxmlformats.org/officeDocument/2006/relationships/slideLayout" Target="../slideLayouts/slideLayout134.xml"/><Relationship Id="rId2" Type="http://schemas.openxmlformats.org/officeDocument/2006/relationships/slideLayout" Target="../slideLayouts/slideLayout119.xml"/><Relationship Id="rId16" Type="http://schemas.openxmlformats.org/officeDocument/2006/relationships/slideLayout" Target="../slideLayouts/slideLayout133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Relationship Id="rId14" Type="http://schemas.openxmlformats.org/officeDocument/2006/relationships/slideLayout" Target="../slideLayouts/slideLayout1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3794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066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929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3036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849918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  <p:sldLayoutId id="2147483810" r:id="rId15"/>
    <p:sldLayoutId id="2147483811" r:id="rId16"/>
    <p:sldLayoutId id="21474838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902854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  <p:sldLayoutId id="2147483827" r:id="rId14"/>
    <p:sldLayoutId id="2147483828" r:id="rId15"/>
    <p:sldLayoutId id="2147483829" r:id="rId16"/>
    <p:sldLayoutId id="214748383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81205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787686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  <p:sldLayoutId id="2147483857" r:id="rId14"/>
    <p:sldLayoutId id="2147483858" r:id="rId15"/>
    <p:sldLayoutId id="2147483859" r:id="rId16"/>
    <p:sldLayoutId id="214748386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CFF1097-F024-4457-81FE-9F6BE0BCFEB2}" type="datetimeFigureOut">
              <a:rPr lang="en-ID" smtClean="0"/>
              <a:t>02/05/2023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424939C-96A9-4014-A3D0-0877939552E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3619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3" r:id="rId12"/>
    <p:sldLayoutId id="2147483874" r:id="rId13"/>
    <p:sldLayoutId id="2147483875" r:id="rId14"/>
    <p:sldLayoutId id="2147483876" r:id="rId15"/>
    <p:sldLayoutId id="2147483877" r:id="rId16"/>
    <p:sldLayoutId id="214748387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EDCF2-7759-3266-F25F-602CF15DE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124" y="490330"/>
            <a:ext cx="10351752" cy="1710078"/>
          </a:xfrm>
        </p:spPr>
        <p:txBody>
          <a:bodyPr>
            <a:noAutofit/>
          </a:bodyPr>
          <a:lstStyle/>
          <a:p>
            <a:r>
              <a:rPr lang="en-US" sz="6000" b="1" dirty="0" err="1"/>
              <a:t>LPPDes</a:t>
            </a:r>
            <a:r>
              <a:rPr lang="en-US" sz="6000" b="1" dirty="0"/>
              <a:t> </a:t>
            </a:r>
            <a:r>
              <a:rPr lang="en-US" sz="6000" b="1" dirty="0" err="1"/>
              <a:t>Desa</a:t>
            </a:r>
            <a:r>
              <a:rPr lang="en-US" sz="6000" b="1" dirty="0"/>
              <a:t> Jayapura </a:t>
            </a:r>
            <a:r>
              <a:rPr lang="en-US" sz="6000" b="1" dirty="0" err="1"/>
              <a:t>Tahun</a:t>
            </a:r>
            <a:r>
              <a:rPr lang="en-US" sz="6000" b="1" dirty="0"/>
              <a:t> 2022</a:t>
            </a:r>
            <a:endParaRPr lang="en-ID" sz="60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2F11F2-4A40-1D44-8A05-E9B862C0D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413" y="2200408"/>
            <a:ext cx="2203174" cy="33047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1FB8FD-345B-1210-D5D9-109722EF7A3C}"/>
              </a:ext>
            </a:extLst>
          </p:cNvPr>
          <p:cNvSpPr txBox="1"/>
          <p:nvPr/>
        </p:nvSpPr>
        <p:spPr>
          <a:xfrm>
            <a:off x="4901008" y="5505169"/>
            <a:ext cx="2389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LUKMAN</a:t>
            </a:r>
          </a:p>
          <a:p>
            <a:pPr algn="ctr"/>
            <a:r>
              <a:rPr lang="en-US" i="1" dirty="0" err="1"/>
              <a:t>Kepala</a:t>
            </a:r>
            <a:r>
              <a:rPr lang="en-US" i="1" dirty="0"/>
              <a:t> </a:t>
            </a:r>
            <a:r>
              <a:rPr lang="en-US" i="1" dirty="0" err="1"/>
              <a:t>Desa</a:t>
            </a:r>
            <a:r>
              <a:rPr lang="en-US" i="1" dirty="0"/>
              <a:t> Jayapura</a:t>
            </a:r>
            <a:endParaRPr lang="en-ID" i="1" dirty="0"/>
          </a:p>
        </p:txBody>
      </p:sp>
    </p:spTree>
    <p:extLst>
      <p:ext uri="{BB962C8B-B14F-4D97-AF65-F5344CB8AC3E}">
        <p14:creationId xmlns:p14="http://schemas.microsoft.com/office/powerpoint/2010/main" val="279799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F56664B-6407-BB52-5F8D-3A995609F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BANTUAN SEKTORAL</a:t>
            </a:r>
            <a:endParaRPr lang="en-ID" sz="6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0741E8-21B9-DBDA-8614-16131E806170}"/>
              </a:ext>
            </a:extLst>
          </p:cNvPr>
          <p:cNvSpPr txBox="1"/>
          <p:nvPr/>
        </p:nvSpPr>
        <p:spPr>
          <a:xfrm>
            <a:off x="1316181" y="2097088"/>
            <a:ext cx="9905997" cy="3337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b="1" u="sng" dirty="0"/>
              <a:t>KEGIATAN</a:t>
            </a:r>
            <a:r>
              <a:rPr lang="en-US" b="1" dirty="0"/>
              <a:t>					</a:t>
            </a:r>
            <a:r>
              <a:rPr lang="en-US" b="1" u="sng" dirty="0"/>
              <a:t>LOKASI</a:t>
            </a:r>
            <a:r>
              <a:rPr lang="en-US" b="1" dirty="0"/>
              <a:t>			</a:t>
            </a:r>
            <a:r>
              <a:rPr lang="en-US" b="1" u="sng" dirty="0"/>
              <a:t>VOLUME</a:t>
            </a:r>
            <a:r>
              <a:rPr lang="en-US" b="1" dirty="0"/>
              <a:t>					</a:t>
            </a:r>
            <a:r>
              <a:rPr lang="en-US" b="1" u="sng" dirty="0"/>
              <a:t>KETERANGAN</a:t>
            </a:r>
          </a:p>
          <a:p>
            <a:pPr>
              <a:lnSpc>
                <a:spcPct val="200000"/>
              </a:lnSpc>
            </a:pPr>
            <a:r>
              <a:rPr lang="en-US" dirty="0"/>
              <a:t>Rabat </a:t>
            </a:r>
            <a:r>
              <a:rPr lang="en-US" dirty="0" err="1"/>
              <a:t>Beton</a:t>
            </a:r>
            <a:r>
              <a:rPr lang="en-US" dirty="0"/>
              <a:t> Jalan Usaha </a:t>
            </a:r>
            <a:r>
              <a:rPr lang="en-US" dirty="0" err="1"/>
              <a:t>Tani</a:t>
            </a:r>
            <a:r>
              <a:rPr lang="en-US" dirty="0"/>
              <a:t>		Blok </a:t>
            </a:r>
            <a:r>
              <a:rPr lang="en-US" dirty="0" err="1"/>
              <a:t>Konyara</a:t>
            </a:r>
            <a:r>
              <a:rPr lang="en-US" dirty="0"/>
              <a:t>		1.500 Meter				Dinas </a:t>
            </a:r>
            <a:r>
              <a:rPr lang="en-US" dirty="0" err="1"/>
              <a:t>Pertanian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/>
              <a:t>P2I dan KWT					</a:t>
            </a:r>
            <a:r>
              <a:rPr lang="en-US" dirty="0" err="1"/>
              <a:t>Kp</a:t>
            </a:r>
            <a:r>
              <a:rPr lang="en-US" dirty="0"/>
              <a:t>. </a:t>
            </a:r>
            <a:r>
              <a:rPr lang="en-US" dirty="0" err="1"/>
              <a:t>Cikeris</a:t>
            </a:r>
            <a:r>
              <a:rPr lang="en-US" dirty="0"/>
              <a:t>		2 </a:t>
            </a:r>
            <a:r>
              <a:rPr lang="en-US" dirty="0" err="1"/>
              <a:t>Kelompok</a:t>
            </a:r>
            <a:r>
              <a:rPr lang="en-US" dirty="0"/>
              <a:t>				Dinas </a:t>
            </a:r>
            <a:r>
              <a:rPr lang="en-US" dirty="0" err="1"/>
              <a:t>Pertanian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/>
              <a:t>PKH							</a:t>
            </a:r>
            <a:r>
              <a:rPr lang="en-US" dirty="0" err="1"/>
              <a:t>Desa</a:t>
            </a:r>
            <a:r>
              <a:rPr lang="en-US" dirty="0"/>
              <a:t> Jayapura	190 KPM					Dinas </a:t>
            </a:r>
            <a:r>
              <a:rPr lang="en-US" dirty="0" err="1"/>
              <a:t>Sosial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/>
              <a:t>BPNT						</a:t>
            </a:r>
            <a:r>
              <a:rPr lang="en-US" dirty="0" err="1"/>
              <a:t>Desa</a:t>
            </a:r>
            <a:r>
              <a:rPr lang="en-US" dirty="0"/>
              <a:t> Jayapura	409 KPM					Dinas </a:t>
            </a:r>
            <a:r>
              <a:rPr lang="en-US" dirty="0" err="1"/>
              <a:t>Sosial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/>
              <a:t>JAMSOSRATU					</a:t>
            </a:r>
            <a:r>
              <a:rPr lang="en-US" dirty="0" err="1"/>
              <a:t>Desa</a:t>
            </a:r>
            <a:r>
              <a:rPr lang="en-US" dirty="0"/>
              <a:t> Jayapura	106 KPM					Dinas </a:t>
            </a:r>
            <a:r>
              <a:rPr lang="en-US" dirty="0" err="1"/>
              <a:t>Sosial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23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0D31A-53D8-BD4E-DA88-12BC40B7D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291548"/>
            <a:ext cx="9875520" cy="702365"/>
          </a:xfrm>
        </p:spPr>
        <p:txBody>
          <a:bodyPr/>
          <a:lstStyle/>
          <a:p>
            <a:pPr algn="ctr"/>
            <a:r>
              <a:rPr lang="en-US" b="1" dirty="0"/>
              <a:t>VISUALISASI</a:t>
            </a:r>
            <a:endParaRPr lang="en-ID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005237-2B2A-75A8-060E-9657A30FA9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811" y="1323274"/>
            <a:ext cx="2623931" cy="196794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2FC3C65-E480-54E1-5649-48F59DD350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951" y="1249018"/>
            <a:ext cx="2746098" cy="20634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B15229-E79A-F845-DDB2-1335C5D6BD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258" y="1249018"/>
            <a:ext cx="2746098" cy="20634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E99D67-4D68-183B-BD07-E309D5990A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810" y="3896139"/>
            <a:ext cx="2623931" cy="196794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C8C0AB2-2CD9-CB40-1730-DF0F6074AF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034" y="3896139"/>
            <a:ext cx="2623931" cy="196794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FE2CDE-979D-9286-8E32-23325F489C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258" y="3896139"/>
            <a:ext cx="2746098" cy="20634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31478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0D31A-53D8-BD4E-DA88-12BC40B7D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291548"/>
            <a:ext cx="9875520" cy="702365"/>
          </a:xfrm>
        </p:spPr>
        <p:txBody>
          <a:bodyPr/>
          <a:lstStyle/>
          <a:p>
            <a:pPr algn="ctr"/>
            <a:r>
              <a:rPr lang="en-US" b="1" dirty="0"/>
              <a:t>VISUALISASI</a:t>
            </a:r>
            <a:endParaRPr lang="en-ID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1648F8-5E96-04D1-AC17-7A61D70523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368" y="1199736"/>
            <a:ext cx="2229264" cy="222926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C97115-D6C1-0A24-7237-4A8311DA27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561" y="580335"/>
            <a:ext cx="2136499" cy="284866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33BBAF1-08EF-B8EB-E2ED-F696FC5D1C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5425" y="709544"/>
            <a:ext cx="2039592" cy="271945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128892A-9E30-C907-8B0D-DFDE6E599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174" y="3932031"/>
            <a:ext cx="2862469" cy="21468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606D46D-7401-8957-A29B-E011F90ACE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671" y="4038049"/>
            <a:ext cx="2609943" cy="195745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2B84ACD-C338-509F-DF1C-E195862E0D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216" y="4042261"/>
            <a:ext cx="1916801" cy="191680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506216828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02E5F2D-98A6-D1CA-73F2-F2FC0CB98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643" y="2552700"/>
            <a:ext cx="10018713" cy="1752599"/>
          </a:xfrm>
        </p:spPr>
        <p:txBody>
          <a:bodyPr>
            <a:normAutofit/>
          </a:bodyPr>
          <a:lstStyle/>
          <a:p>
            <a:r>
              <a:rPr lang="en-US" sz="9600" b="1" dirty="0"/>
              <a:t>TERIMA KASIH</a:t>
            </a:r>
            <a:endParaRPr lang="en-ID" sz="9600" b="1" dirty="0"/>
          </a:p>
        </p:txBody>
      </p:sp>
    </p:spTree>
    <p:extLst>
      <p:ext uri="{BB962C8B-B14F-4D97-AF65-F5344CB8AC3E}">
        <p14:creationId xmlns:p14="http://schemas.microsoft.com/office/powerpoint/2010/main" val="19636798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0363E-5099-B35A-9188-5FE2D9B2D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Dasar </a:t>
            </a:r>
            <a:r>
              <a:rPr lang="en-US" sz="6000" b="1" dirty="0" err="1"/>
              <a:t>hukum</a:t>
            </a:r>
            <a:endParaRPr lang="en-ID" sz="60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FCDBD-358A-B34D-33E2-CEF65F219E09}"/>
              </a:ext>
            </a:extLst>
          </p:cNvPr>
          <p:cNvSpPr txBox="1"/>
          <p:nvPr/>
        </p:nvSpPr>
        <p:spPr>
          <a:xfrm>
            <a:off x="1451578" y="2087218"/>
            <a:ext cx="73611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 err="1"/>
              <a:t>Undang</a:t>
            </a:r>
            <a:r>
              <a:rPr lang="en-US" sz="2400" dirty="0"/>
              <a:t> -  </a:t>
            </a:r>
            <a:r>
              <a:rPr lang="en-US" sz="2400" dirty="0" err="1"/>
              <a:t>Undang</a:t>
            </a:r>
            <a:r>
              <a:rPr lang="en-US" sz="2400" dirty="0"/>
              <a:t> No 6 </a:t>
            </a:r>
            <a:r>
              <a:rPr lang="en-US" sz="2400" dirty="0" err="1"/>
              <a:t>Tahun</a:t>
            </a:r>
            <a:r>
              <a:rPr lang="en-US" sz="2400" dirty="0"/>
              <a:t> 2014 </a:t>
            </a:r>
            <a:r>
              <a:rPr lang="en-US" sz="2400" dirty="0" err="1"/>
              <a:t>Tentang</a:t>
            </a:r>
            <a:r>
              <a:rPr lang="en-US" sz="2400" dirty="0"/>
              <a:t> </a:t>
            </a:r>
            <a:r>
              <a:rPr lang="en-US" sz="2400" dirty="0" err="1"/>
              <a:t>Desa</a:t>
            </a:r>
            <a:endParaRPr lang="en-US" sz="2400" dirty="0"/>
          </a:p>
          <a:p>
            <a:r>
              <a:rPr lang="en-US" sz="2400" dirty="0"/>
              <a:t>	&gt; </a:t>
            </a:r>
            <a:r>
              <a:rPr lang="en-US" sz="2400" dirty="0" err="1"/>
              <a:t>Pasal</a:t>
            </a:r>
            <a:r>
              <a:rPr lang="en-US" sz="2400" dirty="0"/>
              <a:t> 27</a:t>
            </a:r>
          </a:p>
          <a:p>
            <a:endParaRPr lang="en-US" sz="2400" dirty="0"/>
          </a:p>
          <a:p>
            <a:pPr marL="285750" indent="-285750">
              <a:buFontTx/>
              <a:buChar char="-"/>
            </a:pPr>
            <a:r>
              <a:rPr lang="en-US" sz="2400" dirty="0" err="1"/>
              <a:t>Permendagri</a:t>
            </a:r>
            <a:r>
              <a:rPr lang="en-US" sz="2400" dirty="0"/>
              <a:t> </a:t>
            </a:r>
            <a:r>
              <a:rPr lang="en-US" sz="2400" dirty="0" err="1"/>
              <a:t>Nomor</a:t>
            </a:r>
            <a:r>
              <a:rPr lang="en-US" sz="2400" dirty="0"/>
              <a:t> 46 </a:t>
            </a:r>
            <a:r>
              <a:rPr lang="en-US" sz="2400" dirty="0" err="1"/>
              <a:t>Tahun</a:t>
            </a:r>
            <a:r>
              <a:rPr lang="en-US" sz="2400" dirty="0"/>
              <a:t> 2016</a:t>
            </a:r>
          </a:p>
          <a:p>
            <a:r>
              <a:rPr lang="en-US" sz="2400" dirty="0"/>
              <a:t>	&gt; </a:t>
            </a:r>
            <a:r>
              <a:rPr lang="en-US" sz="2400" dirty="0" err="1"/>
              <a:t>Pasal</a:t>
            </a:r>
            <a:r>
              <a:rPr lang="en-US" sz="2400" dirty="0"/>
              <a:t> 1 Ayat 15</a:t>
            </a:r>
          </a:p>
        </p:txBody>
      </p:sp>
    </p:spTree>
    <p:extLst>
      <p:ext uri="{BB962C8B-B14F-4D97-AF65-F5344CB8AC3E}">
        <p14:creationId xmlns:p14="http://schemas.microsoft.com/office/powerpoint/2010/main" val="245933845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BF1DA-CE23-1738-5D7D-9121E0FD6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/>
              <a:t>TUJUAN </a:t>
            </a:r>
            <a:endParaRPr lang="en-ID" sz="66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83E3C1-419E-8032-EF78-5A21AFC2F2E5}"/>
              </a:ext>
            </a:extLst>
          </p:cNvPr>
          <p:cNvSpPr txBox="1"/>
          <p:nvPr/>
        </p:nvSpPr>
        <p:spPr>
          <a:xfrm>
            <a:off x="1534695" y="2398643"/>
            <a:ext cx="10365757" cy="2205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dirty="0" err="1"/>
              <a:t>Sebagai</a:t>
            </a:r>
            <a:r>
              <a:rPr lang="en-US" sz="2400" dirty="0"/>
              <a:t> </a:t>
            </a:r>
            <a:r>
              <a:rPr lang="en-US" sz="2400" dirty="0" err="1"/>
              <a:t>Laporan</a:t>
            </a:r>
            <a:r>
              <a:rPr lang="en-US" sz="2400" dirty="0"/>
              <a:t> </a:t>
            </a:r>
            <a:r>
              <a:rPr lang="en-US" sz="2400" dirty="0" err="1"/>
              <a:t>Pelaksanaan</a:t>
            </a:r>
            <a:r>
              <a:rPr lang="en-US" sz="2400" dirty="0"/>
              <a:t> </a:t>
            </a:r>
            <a:r>
              <a:rPr lang="en-US" sz="2400" dirty="0" err="1"/>
              <a:t>Penyelenggaraan</a:t>
            </a:r>
            <a:r>
              <a:rPr lang="en-US" sz="2400" dirty="0"/>
              <a:t> </a:t>
            </a:r>
            <a:r>
              <a:rPr lang="en-US" sz="2400" dirty="0" err="1"/>
              <a:t>Pemerintahan</a:t>
            </a:r>
            <a:r>
              <a:rPr lang="en-US" sz="2400" dirty="0"/>
              <a:t> </a:t>
            </a:r>
            <a:r>
              <a:rPr lang="en-US" sz="2400" dirty="0" err="1"/>
              <a:t>Desa</a:t>
            </a:r>
            <a:endParaRPr lang="en-US" sz="2400" dirty="0"/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dirty="0" err="1"/>
              <a:t>Mengetahui</a:t>
            </a:r>
            <a:r>
              <a:rPr lang="en-US" sz="2400" dirty="0"/>
              <a:t> </a:t>
            </a:r>
            <a:r>
              <a:rPr lang="en-US" sz="2400" dirty="0" err="1"/>
              <a:t>Kemajuan</a:t>
            </a:r>
            <a:r>
              <a:rPr lang="en-US" sz="2400" dirty="0"/>
              <a:t> </a:t>
            </a:r>
            <a:r>
              <a:rPr lang="en-US" sz="2400" dirty="0" err="1"/>
              <a:t>Pelaksanaan</a:t>
            </a:r>
            <a:r>
              <a:rPr lang="en-US" sz="2400" dirty="0"/>
              <a:t> </a:t>
            </a:r>
            <a:r>
              <a:rPr lang="en-US" sz="2400" dirty="0" err="1"/>
              <a:t>Pemerintahan</a:t>
            </a:r>
            <a:r>
              <a:rPr lang="en-US" sz="2400" dirty="0"/>
              <a:t> </a:t>
            </a:r>
            <a:r>
              <a:rPr lang="en-US" sz="2400" dirty="0" err="1"/>
              <a:t>Desa</a:t>
            </a:r>
            <a:endParaRPr lang="en-US" sz="2400" dirty="0"/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dirty="0" err="1"/>
              <a:t>Bahan</a:t>
            </a:r>
            <a:r>
              <a:rPr lang="en-US" sz="2400" dirty="0"/>
              <a:t> </a:t>
            </a:r>
            <a:r>
              <a:rPr lang="en-US" sz="2400" dirty="0" err="1"/>
              <a:t>Evaluasi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1850332658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7706A-021B-E52A-6EF8-7068DF69B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12256"/>
          </a:xfrm>
        </p:spPr>
        <p:txBody>
          <a:bodyPr/>
          <a:lstStyle/>
          <a:p>
            <a:r>
              <a:rPr lang="en-US" sz="4400" b="1" dirty="0"/>
              <a:t>PENDAPATAN ( </a:t>
            </a:r>
            <a:r>
              <a:rPr lang="en-US" sz="4400" b="1" i="1" dirty="0"/>
              <a:t>Rp. 1.242.566.675 </a:t>
            </a:r>
            <a:r>
              <a:rPr lang="en-US" sz="4400" b="1" dirty="0"/>
              <a:t>)</a:t>
            </a:r>
            <a:endParaRPr lang="en-ID" sz="44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E16C27-FED8-2900-3BE3-E2BA1672947D}"/>
              </a:ext>
            </a:extLst>
          </p:cNvPr>
          <p:cNvSpPr txBox="1"/>
          <p:nvPr/>
        </p:nvSpPr>
        <p:spPr>
          <a:xfrm>
            <a:off x="874642" y="1543879"/>
            <a:ext cx="947530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1. </a:t>
            </a:r>
            <a:r>
              <a:rPr lang="en-US" sz="2400" dirty="0" err="1"/>
              <a:t>Pendapatan</a:t>
            </a:r>
            <a:r>
              <a:rPr lang="en-US" sz="2400" dirty="0"/>
              <a:t> Transfer</a:t>
            </a:r>
          </a:p>
          <a:p>
            <a:r>
              <a:rPr lang="en-US" sz="2400" dirty="0"/>
              <a:t>	- Dana </a:t>
            </a:r>
            <a:r>
              <a:rPr lang="en-US" sz="2400" dirty="0" err="1"/>
              <a:t>Desa</a:t>
            </a:r>
            <a:r>
              <a:rPr lang="en-US" sz="2400" dirty="0"/>
              <a:t> ( DD )						: Rp. 870.239.000,-</a:t>
            </a:r>
          </a:p>
          <a:p>
            <a:r>
              <a:rPr lang="en-US" sz="2400" dirty="0"/>
              <a:t>	- </a:t>
            </a:r>
            <a:r>
              <a:rPr lang="en-US" sz="2400" dirty="0" err="1"/>
              <a:t>Alokasi</a:t>
            </a:r>
            <a:r>
              <a:rPr lang="en-US" sz="2400" dirty="0"/>
              <a:t> Dana </a:t>
            </a:r>
            <a:r>
              <a:rPr lang="en-US" sz="2400" dirty="0" err="1"/>
              <a:t>Desa</a:t>
            </a:r>
            <a:r>
              <a:rPr lang="en-US" sz="2400" dirty="0"/>
              <a:t> ( ADD )			: Rp. 305.404.160,-</a:t>
            </a:r>
          </a:p>
          <a:p>
            <a:r>
              <a:rPr lang="en-US" sz="2400" dirty="0"/>
              <a:t>	- </a:t>
            </a:r>
            <a:r>
              <a:rPr lang="en-US" sz="2400" dirty="0" err="1"/>
              <a:t>Bagi</a:t>
            </a:r>
            <a:r>
              <a:rPr lang="en-US" sz="2400" dirty="0"/>
              <a:t> Hasil </a:t>
            </a:r>
            <a:r>
              <a:rPr lang="en-US" sz="2400" dirty="0" err="1"/>
              <a:t>Pajak</a:t>
            </a:r>
            <a:r>
              <a:rPr lang="en-US" sz="2400" dirty="0"/>
              <a:t> dan </a:t>
            </a:r>
            <a:r>
              <a:rPr lang="en-US" sz="2400" dirty="0" err="1"/>
              <a:t>Retrebusi</a:t>
            </a:r>
            <a:r>
              <a:rPr lang="en-US" sz="2400" dirty="0"/>
              <a:t>		: Rp. 51.197.065,-</a:t>
            </a:r>
          </a:p>
          <a:p>
            <a:r>
              <a:rPr lang="en-US" sz="2400" dirty="0"/>
              <a:t>	- </a:t>
            </a:r>
            <a:r>
              <a:rPr lang="en-US" sz="2400" dirty="0" err="1"/>
              <a:t>Bantuan</a:t>
            </a:r>
            <a:r>
              <a:rPr lang="en-US" sz="2400" dirty="0"/>
              <a:t> </a:t>
            </a:r>
            <a:r>
              <a:rPr lang="en-US" sz="2400" dirty="0" err="1"/>
              <a:t>Keuangan</a:t>
            </a:r>
            <a:r>
              <a:rPr lang="en-US" sz="2400" dirty="0"/>
              <a:t> </a:t>
            </a:r>
            <a:r>
              <a:rPr lang="en-US" sz="2400" dirty="0" err="1"/>
              <a:t>Provinsi</a:t>
            </a:r>
            <a:r>
              <a:rPr lang="en-US" sz="2400" dirty="0"/>
              <a:t>			: Rp. 15.000.000,-</a:t>
            </a:r>
          </a:p>
          <a:p>
            <a:endParaRPr lang="en-US" sz="2400" dirty="0"/>
          </a:p>
          <a:p>
            <a:r>
              <a:rPr lang="en-US" sz="2400" dirty="0"/>
              <a:t>2. </a:t>
            </a:r>
            <a:r>
              <a:rPr lang="en-US" sz="2400" dirty="0" err="1"/>
              <a:t>Pendapatan</a:t>
            </a:r>
            <a:r>
              <a:rPr lang="en-US" sz="2400" dirty="0"/>
              <a:t> Lain – Lain</a:t>
            </a:r>
          </a:p>
          <a:p>
            <a:r>
              <a:rPr lang="en-US" sz="2400" dirty="0"/>
              <a:t>	- Bunga Bank								: Rp. 726.450,-</a:t>
            </a:r>
          </a:p>
          <a:p>
            <a:r>
              <a:rPr lang="en-US" sz="2400" u="sng" dirty="0"/>
              <a:t>																				</a:t>
            </a:r>
          </a:p>
          <a:p>
            <a:r>
              <a:rPr lang="en-US" sz="2400" b="1" dirty="0"/>
              <a:t>JUMLAH PENDAPATAN</a:t>
            </a:r>
            <a:r>
              <a:rPr lang="en-US" sz="2400" dirty="0"/>
              <a:t>						</a:t>
            </a:r>
            <a:r>
              <a:rPr lang="en-US" sz="2400" b="1" dirty="0"/>
              <a:t>: Rp. 1.242.566.675,-</a:t>
            </a:r>
          </a:p>
        </p:txBody>
      </p:sp>
    </p:spTree>
    <p:extLst>
      <p:ext uri="{BB962C8B-B14F-4D97-AF65-F5344CB8AC3E}">
        <p14:creationId xmlns:p14="http://schemas.microsoft.com/office/powerpoint/2010/main" val="541486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61418-DA29-CCBC-82B5-B8552F2AF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348" y="412076"/>
            <a:ext cx="8911687" cy="873386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/>
              <a:t>REALISASI (</a:t>
            </a:r>
            <a:r>
              <a:rPr lang="en-US" sz="4800" b="1" i="1" dirty="0"/>
              <a:t>Rp. 1.237.428.579</a:t>
            </a:r>
            <a:r>
              <a:rPr lang="en-US" sz="4800" b="1" dirty="0"/>
              <a:t>)</a:t>
            </a:r>
            <a:endParaRPr lang="en-ID" sz="48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9B7D48-D619-4716-5EA9-4E60662D0757}"/>
              </a:ext>
            </a:extLst>
          </p:cNvPr>
          <p:cNvSpPr txBox="1"/>
          <p:nvPr/>
        </p:nvSpPr>
        <p:spPr>
          <a:xfrm>
            <a:off x="596348" y="1285462"/>
            <a:ext cx="11457107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1. BIDANG PENYELENGGARAAN PEMERINTAHAN DESA			</a:t>
            </a:r>
            <a:r>
              <a:rPr lang="en-US" sz="2000" b="1" u="sng" dirty="0"/>
              <a:t>: Rp. 359.076.659,-</a:t>
            </a:r>
            <a:r>
              <a:rPr lang="en-US" sz="2000" b="1" dirty="0"/>
              <a:t>	</a:t>
            </a:r>
            <a:r>
              <a:rPr lang="en-US" sz="2000" b="1" i="1" dirty="0"/>
              <a:t>(99,45%)</a:t>
            </a:r>
          </a:p>
          <a:p>
            <a:r>
              <a:rPr lang="en-US" b="1" dirty="0"/>
              <a:t>	</a:t>
            </a:r>
            <a:r>
              <a:rPr lang="en-US" dirty="0"/>
              <a:t>a. </a:t>
            </a:r>
            <a:r>
              <a:rPr lang="en-US" dirty="0" err="1"/>
              <a:t>Siltap</a:t>
            </a:r>
            <a:r>
              <a:rPr lang="en-US" dirty="0"/>
              <a:t> dan </a:t>
            </a:r>
            <a:r>
              <a:rPr lang="en-US" dirty="0" err="1"/>
              <a:t>Tunjangan</a:t>
            </a:r>
            <a:r>
              <a:rPr lang="en-US" dirty="0"/>
              <a:t> </a:t>
            </a:r>
            <a:r>
              <a:rPr lang="en-US" dirty="0" err="1"/>
              <a:t>Kepala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								: Rp. 63.000.000,-</a:t>
            </a:r>
          </a:p>
          <a:p>
            <a:r>
              <a:rPr lang="en-US" dirty="0"/>
              <a:t>	b. </a:t>
            </a:r>
            <a:r>
              <a:rPr lang="en-US" dirty="0" err="1"/>
              <a:t>Siltap</a:t>
            </a:r>
            <a:r>
              <a:rPr lang="en-US" dirty="0"/>
              <a:t> dan </a:t>
            </a:r>
            <a:r>
              <a:rPr lang="en-US" dirty="0" err="1"/>
              <a:t>Tunjangan</a:t>
            </a:r>
            <a:r>
              <a:rPr lang="en-US" dirty="0"/>
              <a:t> </a:t>
            </a:r>
            <a:r>
              <a:rPr lang="en-US" dirty="0" err="1"/>
              <a:t>Perangkat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							: Rp. 171.900.000,-</a:t>
            </a:r>
          </a:p>
          <a:p>
            <a:r>
              <a:rPr lang="en-US" dirty="0"/>
              <a:t>	c. </a:t>
            </a:r>
            <a:r>
              <a:rPr lang="en-US" dirty="0" err="1"/>
              <a:t>Jaminan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Kepala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 dan </a:t>
            </a:r>
            <a:r>
              <a:rPr lang="en-US" dirty="0" err="1"/>
              <a:t>Perangkat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			: Rp. 5.025.200,-</a:t>
            </a:r>
          </a:p>
          <a:p>
            <a:r>
              <a:rPr lang="en-US" dirty="0"/>
              <a:t>	d. </a:t>
            </a:r>
            <a:r>
              <a:rPr lang="en-US" dirty="0" err="1"/>
              <a:t>Operasional</a:t>
            </a:r>
            <a:r>
              <a:rPr lang="en-US" dirty="0"/>
              <a:t> </a:t>
            </a:r>
            <a:r>
              <a:rPr lang="en-US" dirty="0" err="1"/>
              <a:t>Pemerintahan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								: Rp. 23.203.134,-</a:t>
            </a:r>
          </a:p>
          <a:p>
            <a:r>
              <a:rPr lang="en-US" dirty="0"/>
              <a:t>	e. </a:t>
            </a:r>
            <a:r>
              <a:rPr lang="en-US" dirty="0" err="1"/>
              <a:t>Penyediaan</a:t>
            </a:r>
            <a:r>
              <a:rPr lang="en-US" dirty="0"/>
              <a:t> </a:t>
            </a:r>
            <a:r>
              <a:rPr lang="en-US" dirty="0" err="1"/>
              <a:t>Tunjangan</a:t>
            </a:r>
            <a:r>
              <a:rPr lang="en-US" dirty="0"/>
              <a:t> BPD									: Rp. 18.000.000,-</a:t>
            </a:r>
            <a:endParaRPr lang="en-ID" dirty="0"/>
          </a:p>
          <a:p>
            <a:r>
              <a:rPr lang="en-ID" dirty="0"/>
              <a:t>	f.  </a:t>
            </a:r>
            <a:r>
              <a:rPr lang="en-ID" dirty="0" err="1"/>
              <a:t>Operasional</a:t>
            </a:r>
            <a:r>
              <a:rPr lang="en-ID" dirty="0"/>
              <a:t> BPD												: Rp. 9.100.000,-</a:t>
            </a:r>
          </a:p>
          <a:p>
            <a:r>
              <a:rPr lang="en-ID" dirty="0"/>
              <a:t>	g. </a:t>
            </a:r>
            <a:r>
              <a:rPr lang="en-ID" dirty="0" err="1"/>
              <a:t>Insentif</a:t>
            </a:r>
            <a:r>
              <a:rPr lang="en-ID" dirty="0"/>
              <a:t> </a:t>
            </a:r>
            <a:r>
              <a:rPr lang="en-ID" dirty="0" err="1"/>
              <a:t>Operasional</a:t>
            </a:r>
            <a:r>
              <a:rPr lang="en-ID" dirty="0"/>
              <a:t> RT/RW									: Rp. 30.600.000,-</a:t>
            </a:r>
          </a:p>
          <a:p>
            <a:r>
              <a:rPr lang="en-US" dirty="0"/>
              <a:t>	h. </a:t>
            </a:r>
            <a:r>
              <a:rPr lang="en-US" dirty="0" err="1"/>
              <a:t>Pemeliharaan</a:t>
            </a:r>
            <a:r>
              <a:rPr lang="en-US" dirty="0"/>
              <a:t> </a:t>
            </a:r>
            <a:r>
              <a:rPr lang="en-US" dirty="0" err="1"/>
              <a:t>Prasarana</a:t>
            </a:r>
            <a:r>
              <a:rPr lang="en-US" dirty="0"/>
              <a:t> Kantor </a:t>
            </a:r>
            <a:r>
              <a:rPr lang="en-US" dirty="0" err="1"/>
              <a:t>Desa</a:t>
            </a:r>
            <a:r>
              <a:rPr lang="en-US" dirty="0"/>
              <a:t>							: Rp. 19.000.000,-</a:t>
            </a:r>
          </a:p>
          <a:p>
            <a:r>
              <a:rPr lang="en-US" dirty="0"/>
              <a:t>	</a:t>
            </a:r>
            <a:r>
              <a:rPr lang="en-US" dirty="0" err="1"/>
              <a:t>i</a:t>
            </a:r>
            <a:r>
              <a:rPr lang="en-US" dirty="0"/>
              <a:t>.  </a:t>
            </a:r>
            <a:r>
              <a:rPr lang="en-US" dirty="0" err="1"/>
              <a:t>Musyawarah</a:t>
            </a:r>
            <a:r>
              <a:rPr lang="en-US" dirty="0"/>
              <a:t> </a:t>
            </a:r>
            <a:r>
              <a:rPr lang="en-US" dirty="0" err="1"/>
              <a:t>Perencanaan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 ( </a:t>
            </a:r>
            <a:r>
              <a:rPr lang="en-US" dirty="0" err="1"/>
              <a:t>Reguler</a:t>
            </a:r>
            <a:r>
              <a:rPr lang="en-US" dirty="0"/>
              <a:t> )					: Rp. 10.355.000,-</a:t>
            </a:r>
          </a:p>
          <a:p>
            <a:r>
              <a:rPr lang="en-US" dirty="0"/>
              <a:t>	j.  </a:t>
            </a:r>
            <a:r>
              <a:rPr lang="en-US" dirty="0" err="1"/>
              <a:t>Penyelenggaraan</a:t>
            </a:r>
            <a:r>
              <a:rPr lang="en-US" dirty="0"/>
              <a:t> </a:t>
            </a:r>
            <a:r>
              <a:rPr lang="en-US" dirty="0" err="1"/>
              <a:t>Musyawarah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en-US" dirty="0" err="1"/>
              <a:t>Lainnya</a:t>
            </a:r>
            <a:r>
              <a:rPr lang="en-US" dirty="0"/>
              <a:t> ( Non </a:t>
            </a:r>
            <a:r>
              <a:rPr lang="en-US" dirty="0" err="1"/>
              <a:t>Reguler</a:t>
            </a:r>
            <a:r>
              <a:rPr lang="en-US" dirty="0"/>
              <a:t> )	: Rp. 3.662.080,-</a:t>
            </a:r>
          </a:p>
          <a:p>
            <a:r>
              <a:rPr lang="en-US" dirty="0"/>
              <a:t>	k. </a:t>
            </a:r>
            <a:r>
              <a:rPr lang="en-US" dirty="0" err="1"/>
              <a:t>Penyusunan</a:t>
            </a:r>
            <a:r>
              <a:rPr lang="en-US" dirty="0"/>
              <a:t> </a:t>
            </a:r>
            <a:r>
              <a:rPr lang="en-US" dirty="0" err="1"/>
              <a:t>Dokumen</a:t>
            </a:r>
            <a:r>
              <a:rPr lang="en-US" dirty="0"/>
              <a:t> </a:t>
            </a:r>
            <a:r>
              <a:rPr lang="en-US" dirty="0" err="1"/>
              <a:t>Perencanaan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						: Rp. 1.700.000,-</a:t>
            </a:r>
          </a:p>
          <a:p>
            <a:r>
              <a:rPr lang="en-US" dirty="0"/>
              <a:t>	l.  </a:t>
            </a:r>
            <a:r>
              <a:rPr lang="en-US" dirty="0" err="1"/>
              <a:t>Penyusunan</a:t>
            </a:r>
            <a:r>
              <a:rPr lang="en-US" dirty="0"/>
              <a:t> </a:t>
            </a:r>
            <a:r>
              <a:rPr lang="en-US" dirty="0" err="1"/>
              <a:t>Dokumen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						: Rp. 1.930.265,-</a:t>
            </a:r>
          </a:p>
          <a:p>
            <a:r>
              <a:rPr lang="en-US" dirty="0"/>
              <a:t>	m. </a:t>
            </a:r>
            <a:r>
              <a:rPr lang="en-US" dirty="0" err="1"/>
              <a:t>Penyusunan</a:t>
            </a:r>
            <a:r>
              <a:rPr lang="en-US" dirty="0"/>
              <a:t> </a:t>
            </a:r>
            <a:r>
              <a:rPr lang="en-US" dirty="0" err="1"/>
              <a:t>Laporan</a:t>
            </a:r>
            <a:r>
              <a:rPr lang="en-US" dirty="0"/>
              <a:t> </a:t>
            </a:r>
            <a:r>
              <a:rPr lang="en-US" dirty="0" err="1"/>
              <a:t>Kepala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							: Rp. 1.600.980,-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13065511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B94713A-20AB-4A03-B8AE-5540FF14C7C5}"/>
              </a:ext>
            </a:extLst>
          </p:cNvPr>
          <p:cNvSpPr txBox="1"/>
          <p:nvPr/>
        </p:nvSpPr>
        <p:spPr>
          <a:xfrm>
            <a:off x="954156" y="1258956"/>
            <a:ext cx="10988462" cy="3779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2. BIDANG PEMBANGUNAN DESA									</a:t>
            </a:r>
            <a:r>
              <a:rPr lang="en-US" b="1" u="sng" dirty="0"/>
              <a:t>: Rp. 435.739.120,-</a:t>
            </a:r>
            <a:r>
              <a:rPr lang="en-US" b="1" dirty="0"/>
              <a:t>  </a:t>
            </a:r>
            <a:r>
              <a:rPr lang="en-US" b="1" i="1" dirty="0"/>
              <a:t>(99,14%)</a:t>
            </a:r>
            <a:endParaRPr lang="en-US" b="1" i="1" u="sng" dirty="0"/>
          </a:p>
          <a:p>
            <a:pPr>
              <a:lnSpc>
                <a:spcPct val="150000"/>
              </a:lnSpc>
            </a:pPr>
            <a:r>
              <a:rPr lang="en-US" b="1" dirty="0"/>
              <a:t>	</a:t>
            </a:r>
            <a:r>
              <a:rPr lang="en-US" dirty="0"/>
              <a:t>a. </a:t>
            </a:r>
            <a:r>
              <a:rPr lang="en-US" dirty="0" err="1"/>
              <a:t>Penyelenggaraan</a:t>
            </a:r>
            <a:r>
              <a:rPr lang="en-US" dirty="0"/>
              <a:t> PAUD/TPQ/Madrasah Non Formal		: Rp. 21.300.000,-</a:t>
            </a:r>
          </a:p>
          <a:p>
            <a:pPr>
              <a:lnSpc>
                <a:spcPct val="150000"/>
              </a:lnSpc>
            </a:pPr>
            <a:r>
              <a:rPr lang="en-US" dirty="0"/>
              <a:t>	b. </a:t>
            </a:r>
            <a:r>
              <a:rPr lang="en-US" dirty="0" err="1"/>
              <a:t>Penyelenggaraan</a:t>
            </a:r>
            <a:r>
              <a:rPr lang="en-US" dirty="0"/>
              <a:t> </a:t>
            </a:r>
            <a:r>
              <a:rPr lang="en-US" dirty="0" err="1"/>
              <a:t>Posyandu</a:t>
            </a:r>
            <a:r>
              <a:rPr lang="en-US" dirty="0"/>
              <a:t>								: Rp. 29.820.000,-</a:t>
            </a:r>
          </a:p>
          <a:p>
            <a:pPr>
              <a:lnSpc>
                <a:spcPct val="150000"/>
              </a:lnSpc>
            </a:pPr>
            <a:r>
              <a:rPr lang="en-US" dirty="0"/>
              <a:t>	c. </a:t>
            </a:r>
            <a:r>
              <a:rPr lang="en-US" dirty="0" err="1"/>
              <a:t>Penyelenggaraan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en-US" dirty="0" err="1"/>
              <a:t>Siaga</a:t>
            </a:r>
            <a:r>
              <a:rPr lang="en-US" dirty="0"/>
              <a:t> Kesehatan					: Rp. 69.619.120,-</a:t>
            </a:r>
          </a:p>
          <a:p>
            <a:pPr>
              <a:lnSpc>
                <a:spcPct val="150000"/>
              </a:lnSpc>
            </a:pPr>
            <a:r>
              <a:rPr lang="en-US" dirty="0"/>
              <a:t>	d. </a:t>
            </a:r>
            <a:r>
              <a:rPr lang="en-US" dirty="0" err="1"/>
              <a:t>Pemeliharaan</a:t>
            </a:r>
            <a:r>
              <a:rPr lang="en-US" dirty="0"/>
              <a:t> Jalan Usaha </a:t>
            </a:r>
            <a:r>
              <a:rPr lang="en-US" dirty="0" err="1"/>
              <a:t>Tani</a:t>
            </a:r>
            <a:r>
              <a:rPr lang="en-US" dirty="0"/>
              <a:t>							: Rp. 139.000.000,-</a:t>
            </a:r>
          </a:p>
          <a:p>
            <a:pPr>
              <a:lnSpc>
                <a:spcPct val="150000"/>
              </a:lnSpc>
            </a:pPr>
            <a:r>
              <a:rPr lang="en-US" dirty="0"/>
              <a:t>	e. </a:t>
            </a:r>
            <a:r>
              <a:rPr lang="en-US" dirty="0" err="1"/>
              <a:t>Pemeliharaan</a:t>
            </a:r>
            <a:r>
              <a:rPr lang="en-US" dirty="0"/>
              <a:t> Gedung/</a:t>
            </a:r>
            <a:r>
              <a:rPr lang="en-US" dirty="0" err="1"/>
              <a:t>Prasarana</a:t>
            </a:r>
            <a:r>
              <a:rPr lang="en-US" dirty="0"/>
              <a:t>/</a:t>
            </a:r>
            <a:r>
              <a:rPr lang="en-US" dirty="0" err="1"/>
              <a:t>Balai</a:t>
            </a:r>
            <a:r>
              <a:rPr lang="en-US" dirty="0"/>
              <a:t> </a:t>
            </a:r>
            <a:r>
              <a:rPr lang="en-US" dirty="0" err="1"/>
              <a:t>Kemasyarakatan</a:t>
            </a:r>
            <a:r>
              <a:rPr lang="en-US" dirty="0"/>
              <a:t>	: Rp. 100.000.000,-</a:t>
            </a:r>
          </a:p>
          <a:p>
            <a:pPr>
              <a:lnSpc>
                <a:spcPct val="150000"/>
              </a:lnSpc>
            </a:pPr>
            <a:r>
              <a:rPr lang="en-US" dirty="0"/>
              <a:t>	f.  </a:t>
            </a:r>
            <a:r>
              <a:rPr lang="en-US" dirty="0" err="1"/>
              <a:t>Pengelolaan</a:t>
            </a:r>
            <a:r>
              <a:rPr lang="en-US" dirty="0"/>
              <a:t> </a:t>
            </a:r>
            <a:r>
              <a:rPr lang="en-US" dirty="0" err="1"/>
              <a:t>Lingkungan</a:t>
            </a:r>
            <a:r>
              <a:rPr lang="en-US" dirty="0"/>
              <a:t> </a:t>
            </a:r>
            <a:r>
              <a:rPr lang="en-US" dirty="0" err="1"/>
              <a:t>Hidup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						: Rp. 19.200.000,-</a:t>
            </a:r>
          </a:p>
          <a:p>
            <a:pPr>
              <a:lnSpc>
                <a:spcPct val="150000"/>
              </a:lnSpc>
            </a:pPr>
            <a:r>
              <a:rPr lang="en-US" dirty="0"/>
              <a:t>	g. </a:t>
            </a:r>
            <a:r>
              <a:rPr lang="en-US" dirty="0" err="1"/>
              <a:t>Penyelenggaraan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Publik </a:t>
            </a:r>
            <a:r>
              <a:rPr lang="en-US" dirty="0" err="1"/>
              <a:t>Desa</a:t>
            </a:r>
            <a:r>
              <a:rPr lang="en-US" dirty="0"/>
              <a:t>					: Rp. 18.300.000,-</a:t>
            </a:r>
          </a:p>
          <a:p>
            <a:pPr>
              <a:lnSpc>
                <a:spcPct val="150000"/>
              </a:lnSpc>
            </a:pPr>
            <a:r>
              <a:rPr lang="en-US" dirty="0"/>
              <a:t>	h. </a:t>
            </a:r>
            <a:r>
              <a:rPr lang="en-US" dirty="0" err="1"/>
              <a:t>Pembuatan</a:t>
            </a:r>
            <a:r>
              <a:rPr lang="en-US" dirty="0"/>
              <a:t> dan </a:t>
            </a:r>
            <a:r>
              <a:rPr lang="en-US" dirty="0" err="1"/>
              <a:t>Pengelolaan</a:t>
            </a:r>
            <a:r>
              <a:rPr lang="en-US" dirty="0"/>
              <a:t> </a:t>
            </a:r>
            <a:r>
              <a:rPr lang="en-US" dirty="0" err="1"/>
              <a:t>Jaringan</a:t>
            </a:r>
            <a:r>
              <a:rPr lang="en-US" dirty="0"/>
              <a:t> /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		: Rp. 38.500.000,-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2674272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B94713A-20AB-4A03-B8AE-5540FF14C7C5}"/>
              </a:ext>
            </a:extLst>
          </p:cNvPr>
          <p:cNvSpPr txBox="1"/>
          <p:nvPr/>
        </p:nvSpPr>
        <p:spPr>
          <a:xfrm>
            <a:off x="954156" y="1258956"/>
            <a:ext cx="9952383" cy="2117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3. BIDANG PEMBINAAN KEMASYARAKATAN					</a:t>
            </a:r>
            <a:r>
              <a:rPr lang="en-US" b="1" u="sng" dirty="0"/>
              <a:t>: Rp. 58.365.000,-</a:t>
            </a:r>
            <a:r>
              <a:rPr lang="en-US" b="1" dirty="0"/>
              <a:t>  </a:t>
            </a:r>
            <a:r>
              <a:rPr lang="en-US" b="1" i="1" dirty="0"/>
              <a:t>(100%)</a:t>
            </a:r>
            <a:endParaRPr lang="en-US" b="1" i="1" u="sng" dirty="0"/>
          </a:p>
          <a:p>
            <a:pPr>
              <a:lnSpc>
                <a:spcPct val="150000"/>
              </a:lnSpc>
            </a:pPr>
            <a:r>
              <a:rPr lang="en-US" b="1" dirty="0"/>
              <a:t>	</a:t>
            </a:r>
            <a:r>
              <a:rPr lang="en-US" dirty="0"/>
              <a:t>a. </a:t>
            </a:r>
            <a:r>
              <a:rPr lang="en-US" dirty="0" err="1"/>
              <a:t>Peningkatan</a:t>
            </a:r>
            <a:r>
              <a:rPr lang="en-US" dirty="0"/>
              <a:t> </a:t>
            </a:r>
            <a:r>
              <a:rPr lang="en-US" dirty="0" err="1"/>
              <a:t>Kapasitas</a:t>
            </a:r>
            <a:r>
              <a:rPr lang="en-US" dirty="0"/>
              <a:t> Tenaga </a:t>
            </a:r>
            <a:r>
              <a:rPr lang="en-US" dirty="0" err="1"/>
              <a:t>Kemanan</a:t>
            </a:r>
            <a:r>
              <a:rPr lang="en-US" dirty="0"/>
              <a:t>				: Rp. 36.000.000,-</a:t>
            </a:r>
          </a:p>
          <a:p>
            <a:pPr>
              <a:lnSpc>
                <a:spcPct val="150000"/>
              </a:lnSpc>
            </a:pPr>
            <a:r>
              <a:rPr lang="en-US" dirty="0"/>
              <a:t>	b. </a:t>
            </a:r>
            <a:r>
              <a:rPr lang="en-US" dirty="0" err="1"/>
              <a:t>Penyelenggaraan</a:t>
            </a:r>
            <a:r>
              <a:rPr lang="en-US" dirty="0"/>
              <a:t> </a:t>
            </a:r>
            <a:r>
              <a:rPr lang="en-US" dirty="0" err="1"/>
              <a:t>Kesenian</a:t>
            </a:r>
            <a:r>
              <a:rPr lang="en-US" dirty="0"/>
              <a:t> dan </a:t>
            </a:r>
            <a:r>
              <a:rPr lang="en-US" dirty="0" err="1"/>
              <a:t>Kebudayaan</a:t>
            </a:r>
            <a:r>
              <a:rPr lang="en-US" dirty="0"/>
              <a:t>			: Rp. 8.625.000,-</a:t>
            </a:r>
          </a:p>
          <a:p>
            <a:pPr>
              <a:lnSpc>
                <a:spcPct val="150000"/>
              </a:lnSpc>
            </a:pPr>
            <a:r>
              <a:rPr lang="en-US" dirty="0"/>
              <a:t>	c. </a:t>
            </a:r>
            <a:r>
              <a:rPr lang="en-US" dirty="0" err="1"/>
              <a:t>Pembinaan</a:t>
            </a:r>
            <a:r>
              <a:rPr lang="en-US" dirty="0"/>
              <a:t> Karang </a:t>
            </a:r>
            <a:r>
              <a:rPr lang="en-US" dirty="0" err="1"/>
              <a:t>Taruana</a:t>
            </a:r>
            <a:r>
              <a:rPr lang="en-US" dirty="0"/>
              <a:t>							: Rp. 1.950.000,-</a:t>
            </a:r>
          </a:p>
          <a:p>
            <a:pPr>
              <a:lnSpc>
                <a:spcPct val="150000"/>
              </a:lnSpc>
            </a:pPr>
            <a:r>
              <a:rPr lang="en-US" dirty="0"/>
              <a:t>	d. </a:t>
            </a:r>
            <a:r>
              <a:rPr lang="en-US" dirty="0" err="1"/>
              <a:t>Pembinaan</a:t>
            </a:r>
            <a:r>
              <a:rPr lang="en-US" dirty="0"/>
              <a:t> PKK										: Rp. 11.790.000,-</a:t>
            </a:r>
          </a:p>
        </p:txBody>
      </p:sp>
    </p:spTree>
    <p:extLst>
      <p:ext uri="{BB962C8B-B14F-4D97-AF65-F5344CB8AC3E}">
        <p14:creationId xmlns:p14="http://schemas.microsoft.com/office/powerpoint/2010/main" val="372944951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B94713A-20AB-4A03-B8AE-5540FF14C7C5}"/>
              </a:ext>
            </a:extLst>
          </p:cNvPr>
          <p:cNvSpPr txBox="1"/>
          <p:nvPr/>
        </p:nvSpPr>
        <p:spPr>
          <a:xfrm>
            <a:off x="954156" y="1258956"/>
            <a:ext cx="9952383" cy="4010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4. BIDANG PEMBERDAYAAN MASYARAKAT					</a:t>
            </a:r>
            <a:r>
              <a:rPr lang="en-US" b="1" u="sng" dirty="0"/>
              <a:t>: Rp. 35.047.800,-</a:t>
            </a:r>
            <a:r>
              <a:rPr lang="en-US" b="1" dirty="0"/>
              <a:t> </a:t>
            </a:r>
            <a:r>
              <a:rPr lang="en-US" b="1" i="1" dirty="0"/>
              <a:t>(100%)</a:t>
            </a:r>
            <a:endParaRPr lang="en-US" b="1" i="1" u="sng" dirty="0"/>
          </a:p>
          <a:p>
            <a:pPr>
              <a:lnSpc>
                <a:spcPct val="150000"/>
              </a:lnSpc>
            </a:pPr>
            <a:r>
              <a:rPr lang="en-US" b="1" dirty="0"/>
              <a:t>	</a:t>
            </a:r>
            <a:r>
              <a:rPr lang="en-US" dirty="0"/>
              <a:t>a. </a:t>
            </a:r>
            <a:r>
              <a:rPr lang="en-US" dirty="0" err="1"/>
              <a:t>Bantuan</a:t>
            </a:r>
            <a:r>
              <a:rPr lang="en-US" dirty="0"/>
              <a:t> </a:t>
            </a:r>
            <a:r>
              <a:rPr lang="en-US" dirty="0" err="1"/>
              <a:t>Perikanan</a:t>
            </a:r>
            <a:r>
              <a:rPr lang="en-US" dirty="0"/>
              <a:t>									: Rp. 35.047.800,-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b="1" dirty="0"/>
              <a:t>5. PENANGGULANGAN BENCANA, DARURAT &amp; MENDESAK		</a:t>
            </a:r>
            <a:r>
              <a:rPr lang="en-US" b="1" u="sng" dirty="0"/>
              <a:t>: Rp. 349.200.000,-</a:t>
            </a:r>
            <a:r>
              <a:rPr lang="en-US" b="1" dirty="0"/>
              <a:t> </a:t>
            </a:r>
            <a:r>
              <a:rPr lang="en-US" b="1" i="1" dirty="0"/>
              <a:t>(100%)</a:t>
            </a:r>
            <a:endParaRPr lang="en-US" b="1" i="1" u="sng" dirty="0"/>
          </a:p>
          <a:p>
            <a:pPr>
              <a:lnSpc>
                <a:spcPct val="150000"/>
              </a:lnSpc>
            </a:pPr>
            <a:r>
              <a:rPr lang="en-US" b="1" dirty="0"/>
              <a:t>	</a:t>
            </a:r>
            <a:r>
              <a:rPr lang="en-US" dirty="0"/>
              <a:t>a. </a:t>
            </a:r>
            <a:r>
              <a:rPr lang="en-US" dirty="0" err="1"/>
              <a:t>Penanganan</a:t>
            </a:r>
            <a:r>
              <a:rPr lang="en-US" dirty="0"/>
              <a:t> </a:t>
            </a:r>
            <a:r>
              <a:rPr lang="en-US" dirty="0" err="1"/>
              <a:t>Keadaan</a:t>
            </a:r>
            <a:r>
              <a:rPr lang="en-US" dirty="0"/>
              <a:t> </a:t>
            </a:r>
            <a:r>
              <a:rPr lang="en-US" dirty="0" err="1"/>
              <a:t>Mendesak</a:t>
            </a:r>
            <a:r>
              <a:rPr lang="en-US" dirty="0"/>
              <a:t>	 </a:t>
            </a:r>
            <a:r>
              <a:rPr lang="en-US" i="1" dirty="0"/>
              <a:t>(BLT 97 KPM)</a:t>
            </a:r>
            <a:r>
              <a:rPr lang="en-US" dirty="0"/>
              <a:t>		: Rp. 349.200.000,- </a:t>
            </a:r>
          </a:p>
          <a:p>
            <a:pPr>
              <a:lnSpc>
                <a:spcPct val="150000"/>
              </a:lnSpc>
            </a:pPr>
            <a:r>
              <a:rPr lang="en-US" u="sng" dirty="0"/>
              <a:t>																					</a:t>
            </a:r>
          </a:p>
          <a:p>
            <a:pPr>
              <a:lnSpc>
                <a:spcPct val="150000"/>
              </a:lnSpc>
            </a:pPr>
            <a:r>
              <a:rPr lang="en-US" sz="2800" b="1" i="1" dirty="0"/>
              <a:t>JUMLAH BELANJA							: Rp. 1.237.428.579,-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35929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B94713A-20AB-4A03-B8AE-5540FF14C7C5}"/>
              </a:ext>
            </a:extLst>
          </p:cNvPr>
          <p:cNvSpPr txBox="1"/>
          <p:nvPr/>
        </p:nvSpPr>
        <p:spPr>
          <a:xfrm>
            <a:off x="954156" y="1781754"/>
            <a:ext cx="1094689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PENDAPATAN					: Rp. 1.242.566.675,-</a:t>
            </a:r>
          </a:p>
          <a:p>
            <a:r>
              <a:rPr lang="en-US" sz="3200" b="1" u="sng" dirty="0"/>
              <a:t>BELANJA							: Rp. 1.237.428.579,-</a:t>
            </a:r>
            <a:r>
              <a:rPr lang="en-US" sz="3200" b="1" dirty="0"/>
              <a:t>  </a:t>
            </a:r>
            <a:r>
              <a:rPr lang="en-US" sz="3200" b="1" i="1" dirty="0"/>
              <a:t>(99,53%)</a:t>
            </a:r>
            <a:endParaRPr lang="en-US" sz="3200" b="1" dirty="0"/>
          </a:p>
          <a:p>
            <a:r>
              <a:rPr lang="en-US" sz="3200" b="1" dirty="0"/>
              <a:t>SURPLUS / (DEFISIT)			: Rp. 5.138.096,-</a:t>
            </a:r>
          </a:p>
          <a:p>
            <a:endParaRPr lang="en-US" sz="3200" b="1" dirty="0"/>
          </a:p>
          <a:p>
            <a:r>
              <a:rPr lang="en-US" sz="3200" b="1" dirty="0"/>
              <a:t>PEMBIAYAAN 						: Rp. 920.763,- </a:t>
            </a:r>
          </a:p>
          <a:p>
            <a:endParaRPr lang="en-US" sz="3200" b="1" dirty="0"/>
          </a:p>
          <a:p>
            <a:r>
              <a:rPr lang="en-US" sz="3200" b="1" dirty="0"/>
              <a:t>SILPA TAHUN BERJALAN		: Rp. 6.058.859,-</a:t>
            </a:r>
          </a:p>
        </p:txBody>
      </p:sp>
    </p:spTree>
    <p:extLst>
      <p:ext uri="{BB962C8B-B14F-4D97-AF65-F5344CB8AC3E}">
        <p14:creationId xmlns:p14="http://schemas.microsoft.com/office/powerpoint/2010/main" val="1956189093"/>
      </p:ext>
    </p:extLst>
  </p:cSld>
  <p:clrMapOvr>
    <a:masterClrMapping/>
  </p:clrMapOvr>
  <p:transition spd="slow">
    <p:randomBar dir="vert"/>
  </p:transition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3.xml><?xml version="1.0" encoding="utf-8"?>
<a:theme xmlns:a="http://schemas.openxmlformats.org/drawingml/2006/main" name="1_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lery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4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5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6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7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8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9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307</TotalTime>
  <Words>994</Words>
  <Application>Microsoft Office PowerPoint</Application>
  <PresentationFormat>Widescreen</PresentationFormat>
  <Paragraphs>78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13</vt:i4>
      </vt:variant>
    </vt:vector>
  </HeadingPairs>
  <TitlesOfParts>
    <vt:vector size="30" baseType="lpstr">
      <vt:lpstr>Arial</vt:lpstr>
      <vt:lpstr>Century Gothic</vt:lpstr>
      <vt:lpstr>Corbel</vt:lpstr>
      <vt:lpstr>Gill Sans MT</vt:lpstr>
      <vt:lpstr>Palatino Linotype</vt:lpstr>
      <vt:lpstr>Trebuchet MS</vt:lpstr>
      <vt:lpstr>Tw Cen MT</vt:lpstr>
      <vt:lpstr>Wingdings 3</vt:lpstr>
      <vt:lpstr>Droplet</vt:lpstr>
      <vt:lpstr>Gallery</vt:lpstr>
      <vt:lpstr>1_Gallery</vt:lpstr>
      <vt:lpstr>Facet</vt:lpstr>
      <vt:lpstr>Ion</vt:lpstr>
      <vt:lpstr>Vapor Trail</vt:lpstr>
      <vt:lpstr>Basis</vt:lpstr>
      <vt:lpstr>Circuit</vt:lpstr>
      <vt:lpstr>Parallax</vt:lpstr>
      <vt:lpstr>LPPDes Desa Jayapura Tahun 2022</vt:lpstr>
      <vt:lpstr>Dasar hukum</vt:lpstr>
      <vt:lpstr>TUJUAN </vt:lpstr>
      <vt:lpstr>PENDAPATAN ( Rp. 1.242.566.675 )</vt:lpstr>
      <vt:lpstr>REALISASI (Rp. 1.237.428.579)</vt:lpstr>
      <vt:lpstr>PowerPoint Presentation</vt:lpstr>
      <vt:lpstr>PowerPoint Presentation</vt:lpstr>
      <vt:lpstr>PowerPoint Presentation</vt:lpstr>
      <vt:lpstr>PowerPoint Presentation</vt:lpstr>
      <vt:lpstr>BANTUAN SEKTORAL</vt:lpstr>
      <vt:lpstr>VISUALISASI</vt:lpstr>
      <vt:lpstr>VISUALISASI</vt:lpstr>
      <vt:lpstr>TERIMA KASIH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LPPDes Desa Jayapura Tahun 2022</dc:title>
  <dc:creator>i-Boy</dc:creator>
  <cp:lastModifiedBy>i-Boy</cp:lastModifiedBy>
  <cp:revision>11</cp:revision>
  <dcterms:created xsi:type="dcterms:W3CDTF">2023-05-02T02:23:34Z</dcterms:created>
  <dcterms:modified xsi:type="dcterms:W3CDTF">2023-05-02T07:55:20Z</dcterms:modified>
</cp:coreProperties>
</file>